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16"/>
  </p:notesMasterIdLst>
  <p:sldIdLst>
    <p:sldId id="256" r:id="rId3"/>
    <p:sldId id="257" r:id="rId4"/>
    <p:sldId id="274" r:id="rId5"/>
    <p:sldId id="275" r:id="rId6"/>
    <p:sldId id="286" r:id="rId7"/>
    <p:sldId id="283" r:id="rId8"/>
    <p:sldId id="284" r:id="rId9"/>
    <p:sldId id="285" r:id="rId10"/>
    <p:sldId id="277" r:id="rId11"/>
    <p:sldId id="282" r:id="rId12"/>
    <p:sldId id="278" r:id="rId13"/>
    <p:sldId id="279" r:id="rId14"/>
    <p:sldId id="273" r:id="rId15"/>
  </p:sldIdLst>
  <p:sldSz cx="9144000" cy="6858000" type="screen4x3"/>
  <p:notesSz cx="6858000" cy="9144000"/>
  <p:embeddedFontLst>
    <p:embeddedFont>
      <p:font typeface="Book Antiqua" panose="02040602050305030304" pitchFamily="18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000000"/>
          </p15:clr>
        </p15:guide>
        <p15:guide id="2" pos="2880" userDrawn="1">
          <p15:clr>
            <a:srgbClr val="000000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VIN S" initials="NS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70" autoAdjust="0"/>
    <p:restoredTop sz="94660"/>
  </p:normalViewPr>
  <p:slideViewPr>
    <p:cSldViewPr snapToGrid="0" showGuides="1">
      <p:cViewPr varScale="1">
        <p:scale>
          <a:sx n="95" d="100"/>
          <a:sy n="95" d="100"/>
        </p:scale>
        <p:origin x="1229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3" Type="http://schemas.openxmlformats.org/officeDocument/2006/relationships/slide" Target="slides/slide1.xml"/><Relationship Id="rId21" Type="http://schemas.openxmlformats.org/officeDocument/2006/relationships/commentAuthors" Target="commentAuthor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99947168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94752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232657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42287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2819400" y="304800"/>
            <a:ext cx="60960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rgbClr val="660066"/>
                </a:solidFill>
                <a:latin typeface="Book Antiqua" panose="02040602050305030304"/>
                <a:ea typeface="Book Antiqua" panose="02040602050305030304"/>
                <a:cs typeface="Book Antiqua" panose="02040602050305030304"/>
                <a:sym typeface="Book Antiqua" panose="02040602050305030304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3276600" y="2514600"/>
            <a:ext cx="5562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2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7010400" y="63817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0" y="0"/>
            <a:ext cx="8001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381000" y="1417637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817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934200" y="63817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0" y="0"/>
            <a:ext cx="8001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ftr" idx="11"/>
          </p:nvPr>
        </p:nvSpPr>
        <p:spPr>
          <a:xfrm>
            <a:off x="3124200" y="63817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6934200" y="63817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 rot="5400000">
            <a:off x="4562475" y="1895475"/>
            <a:ext cx="5943600" cy="2152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 rot="5400000">
            <a:off x="180975" y="-180975"/>
            <a:ext cx="5943600" cy="6305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3124200" y="63817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6934200" y="63817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001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 rot="5400000">
            <a:off x="2232819" y="-434182"/>
            <a:ext cx="4525962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ftr" idx="11"/>
          </p:nvPr>
        </p:nvSpPr>
        <p:spPr>
          <a:xfrm>
            <a:off x="3124200" y="63817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6934200" y="63817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 txBox="1">
            <a:spLocks noGrp="1"/>
          </p:cNvSpPr>
          <p:nvPr>
            <p:ph type="title"/>
          </p:nvPr>
        </p:nvSpPr>
        <p:spPr>
          <a:xfrm>
            <a:off x="0" y="0"/>
            <a:ext cx="8001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body" idx="1"/>
          </p:nvPr>
        </p:nvSpPr>
        <p:spPr>
          <a:xfrm>
            <a:off x="381000" y="1417638"/>
            <a:ext cx="4038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body" idx="2"/>
          </p:nvPr>
        </p:nvSpPr>
        <p:spPr>
          <a:xfrm>
            <a:off x="4572000" y="1417638"/>
            <a:ext cx="4038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2"/>
          <p:cNvSpPr txBox="1">
            <a:spLocks noGrp="1"/>
          </p:cNvSpPr>
          <p:nvPr>
            <p:ph type="ftr" idx="11"/>
          </p:nvPr>
        </p:nvSpPr>
        <p:spPr>
          <a:xfrm>
            <a:off x="3124200" y="63817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6934200" y="63817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  <a:defRPr sz="2400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None/>
              <a:defRPr sz="1800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ftr" idx="11"/>
          </p:nvPr>
        </p:nvSpPr>
        <p:spPr>
          <a:xfrm>
            <a:off x="3124200" y="63817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6934200" y="63817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slideLayout" Target="../slideLayouts/slideLayout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0" y="0"/>
            <a:ext cx="8001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8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8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8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8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8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8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8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8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8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381000" y="1417637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2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Char char="•"/>
              <a:defRPr sz="32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–"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–"/>
              <a:defRPr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»"/>
              <a:defRPr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7010400" y="63817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8"/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0" y="0"/>
            <a:ext cx="8001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8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8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8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8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8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8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8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8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8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81000" y="1417637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2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Char char="•"/>
              <a:defRPr sz="32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–"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–"/>
              <a:defRPr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»"/>
              <a:defRPr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ftr" idx="11"/>
          </p:nvPr>
        </p:nvSpPr>
        <p:spPr>
          <a:xfrm>
            <a:off x="3124200" y="63817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6934200" y="63817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6" r:id="rId5"/>
    <p:sldLayoutId id="2147483657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ctrTitle"/>
          </p:nvPr>
        </p:nvSpPr>
        <p:spPr>
          <a:xfrm>
            <a:off x="2962275" y="345588"/>
            <a:ext cx="60960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</a:pPr>
            <a:r>
              <a:rPr lang="en-US" altLang="en-IN" sz="2400" dirty="0" smtClean="0">
                <a:solidFill>
                  <a:schemeClr val="tx1"/>
                </a:solidFill>
                <a:latin typeface="+mj-lt"/>
              </a:rPr>
              <a:t>Course Recommendation </a:t>
            </a:r>
            <a:br>
              <a:rPr lang="en-US" altLang="en-IN" sz="2400" dirty="0" smtClean="0">
                <a:solidFill>
                  <a:schemeClr val="tx1"/>
                </a:solidFill>
                <a:latin typeface="+mj-lt"/>
              </a:rPr>
            </a:br>
            <a:r>
              <a:rPr lang="en-US" altLang="en-IN" sz="2400" dirty="0">
                <a:solidFill>
                  <a:schemeClr val="tx1"/>
                </a:solidFill>
                <a:latin typeface="+mj-lt"/>
              </a:rPr>
              <a:t>-</a:t>
            </a:r>
            <a:r>
              <a:rPr lang="en-US" altLang="en-IN" sz="2400" dirty="0" smtClean="0">
                <a:solidFill>
                  <a:schemeClr val="tx1"/>
                </a:solidFill>
                <a:latin typeface="+mj-lt"/>
              </a:rPr>
              <a:t>STUDY </a:t>
            </a:r>
            <a:r>
              <a:rPr lang="en-US" altLang="en-IN" sz="2400" dirty="0" smtClean="0">
                <a:solidFill>
                  <a:schemeClr val="tx1"/>
                </a:solidFill>
                <a:latin typeface="+mj-lt"/>
              </a:rPr>
              <a:t>BOT</a:t>
            </a:r>
            <a:endParaRPr lang="en-US" altLang="en-IN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2" name="Google Shape;82;p14"/>
          <p:cNvSpPr txBox="1"/>
          <p:nvPr/>
        </p:nvSpPr>
        <p:spPr>
          <a:xfrm>
            <a:off x="3262630" y="4276090"/>
            <a:ext cx="5495290" cy="2075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 panose="02020603050405020304"/>
              <a:buNone/>
            </a:pPr>
            <a:r>
              <a:rPr lang="en-US" sz="1800" b="1" i="0" u="none" strike="noStrike" cap="none" dirty="0" smtClean="0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Name: </a:t>
            </a:r>
            <a:r>
              <a:rPr lang="en-US" sz="1800" b="0" i="0" u="none" strike="noStrike" cap="none" dirty="0" err="1" smtClean="0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Varun.S</a:t>
            </a:r>
            <a:r>
              <a:rPr lang="en-US" sz="1800" b="0" i="0" u="none" strike="noStrike" cap="none" dirty="0" smtClean="0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, </a:t>
            </a:r>
            <a:r>
              <a:rPr lang="en-US" sz="1800" b="0" i="0" u="none" strike="noStrike" cap="none" dirty="0" err="1" smtClean="0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Venkatesh.D</a:t>
            </a:r>
            <a:r>
              <a:rPr lang="en-US" sz="1800" b="0" i="0" u="none" strike="noStrike" cap="none" dirty="0" smtClean="0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, Dharani Krishna</a:t>
            </a:r>
            <a:endParaRPr dirty="0">
              <a:latin typeface="+mj-lt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 panose="02020603050405020304"/>
              <a:buNone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Roll No: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71762332006,54,56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 panose="02020603050405020304"/>
              <a:buNone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Course :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M.Sc. Data Science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 panose="02020603050405020304"/>
              <a:buNone/>
            </a:pPr>
            <a:endParaRPr lang="en-US" sz="1800" b="0" i="0" u="none" strike="noStrike" cap="none" dirty="0">
              <a:solidFill>
                <a:schemeClr val="dk1"/>
              </a:solidFill>
              <a:latin typeface="+mj-lt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 panose="02020603050405020304"/>
              <a:buNone/>
            </a:pPr>
            <a:endParaRPr lang="en-IN" dirty="0"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1100" y="2077980"/>
            <a:ext cx="1489710" cy="148971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Scalability</a:t>
            </a:r>
            <a:r>
              <a:rPr lang="en-IN" altLang="en-US" dirty="0"/>
              <a:t> &amp; </a:t>
            </a:r>
            <a:r>
              <a:rPr lang="en-IN" altLang="en-US" dirty="0" smtClean="0"/>
              <a:t>Feasibility :</a:t>
            </a:r>
            <a:endParaRPr lang="en-IN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175895" y="1400810"/>
            <a:ext cx="8586470" cy="45199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457200" algn="ctr">
              <a:lnSpc>
                <a:spcPct val="150000"/>
              </a:lnSpc>
            </a:pPr>
            <a:r>
              <a:rPr lang="en-US" altLang="en-US" sz="3200" dirty="0"/>
              <a:t>Built with scalable technologies </a:t>
            </a:r>
            <a:r>
              <a:rPr lang="en-US" altLang="en-US" sz="3200" dirty="0" smtClean="0"/>
              <a:t>(Flask/ MongoDB), </a:t>
            </a:r>
            <a:r>
              <a:rPr lang="en-US" altLang="en-US" sz="3200" dirty="0"/>
              <a:t>the platform can handle large user bases and grow with demand. </a:t>
            </a:r>
            <a:r>
              <a:rPr lang="en-US" altLang="en-US" sz="3200" dirty="0" smtClean="0"/>
              <a:t>In Future, We like to add  </a:t>
            </a:r>
            <a:r>
              <a:rPr lang="en-US" altLang="en-US" sz="3200" dirty="0"/>
              <a:t>AI-driven, real-time </a:t>
            </a:r>
            <a:r>
              <a:rPr lang="en-US" altLang="en-US" sz="3200" dirty="0" smtClean="0"/>
              <a:t>collaboration, Cloud service </a:t>
            </a:r>
            <a:r>
              <a:rPr lang="en-US" altLang="en-US" sz="3200" dirty="0"/>
              <a:t>makes it feasible for diverse subjects and audiences.</a:t>
            </a:r>
            <a:endParaRPr lang="en-IN" altLang="en-US" sz="3200" dirty="0"/>
          </a:p>
          <a:p>
            <a:pPr indent="457200"/>
            <a:endParaRPr lang="en-IN" altLang="en-US" sz="20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Advantages: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312420" y="1428115"/>
            <a:ext cx="855853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ü"/>
            </a:pPr>
            <a:r>
              <a:rPr lang="en-US" sz="2000" b="1" dirty="0"/>
              <a:t>Personalized Learning </a:t>
            </a:r>
            <a:r>
              <a:rPr lang="en-US" sz="2000" b="1" dirty="0" smtClean="0"/>
              <a:t>Paths</a:t>
            </a:r>
          </a:p>
          <a:p>
            <a:pPr marL="285750" indent="-285750">
              <a:buFont typeface="Wingdings" panose="05000000000000000000" charset="0"/>
              <a:buChar char="ü"/>
            </a:pPr>
            <a:endParaRPr lang="en-US" sz="2000" b="1" dirty="0"/>
          </a:p>
          <a:p>
            <a:pPr marL="285750" indent="-285750">
              <a:buFont typeface="Wingdings" panose="05000000000000000000" charset="0"/>
              <a:buChar char="ü"/>
            </a:pPr>
            <a:r>
              <a:rPr lang="en-US" sz="2000" b="1" dirty="0" smtClean="0"/>
              <a:t>Real-Time Collaboration</a:t>
            </a:r>
          </a:p>
          <a:p>
            <a:pPr marL="285750" indent="-285750">
              <a:buFont typeface="Wingdings" panose="05000000000000000000" charset="0"/>
              <a:buChar char="ü"/>
            </a:pPr>
            <a:endParaRPr lang="en-US" sz="2000" b="1" dirty="0" smtClean="0"/>
          </a:p>
          <a:p>
            <a:pPr marL="285750" indent="-285750">
              <a:buFont typeface="Wingdings" panose="05000000000000000000" charset="0"/>
              <a:buChar char="ü"/>
            </a:pPr>
            <a:r>
              <a:rPr lang="en-US" sz="2000" b="1" dirty="0" smtClean="0"/>
              <a:t>Enhanced Motivation</a:t>
            </a:r>
          </a:p>
          <a:p>
            <a:pPr marL="285750" indent="-285750">
              <a:buFont typeface="Wingdings" panose="05000000000000000000" charset="0"/>
              <a:buChar char="ü"/>
            </a:pPr>
            <a:endParaRPr lang="en-US" sz="2000" b="1" dirty="0"/>
          </a:p>
          <a:p>
            <a:pPr marL="285750" indent="-285750">
              <a:buFont typeface="Wingdings" panose="05000000000000000000" charset="0"/>
              <a:buChar char="ü"/>
            </a:pPr>
            <a:r>
              <a:rPr lang="en-US" sz="2000" b="1" dirty="0" smtClean="0"/>
              <a:t>Scalability </a:t>
            </a:r>
            <a:r>
              <a:rPr lang="en-US" sz="2000" b="1" dirty="0"/>
              <a:t>and </a:t>
            </a:r>
            <a:r>
              <a:rPr lang="en-US" sz="2000" b="1" dirty="0" smtClean="0"/>
              <a:t>Feasibility</a:t>
            </a:r>
          </a:p>
          <a:p>
            <a:pPr marL="285750" indent="-285750">
              <a:buFont typeface="Wingdings" panose="05000000000000000000" charset="0"/>
              <a:buChar char="ü"/>
            </a:pPr>
            <a:endParaRPr lang="en-US" sz="2000" b="1" dirty="0"/>
          </a:p>
          <a:p>
            <a:pPr marL="285750" indent="-285750">
              <a:buFont typeface="Wingdings" panose="05000000000000000000" charset="0"/>
              <a:buChar char="ü"/>
            </a:pPr>
            <a:r>
              <a:rPr lang="en-US" sz="2000" b="1" dirty="0" smtClean="0"/>
              <a:t>Self-Paced Learning Period</a:t>
            </a:r>
          </a:p>
          <a:p>
            <a:pPr marL="285750" indent="-285750">
              <a:buFont typeface="Wingdings" panose="05000000000000000000" charset="0"/>
              <a:buChar char="ü"/>
            </a:pPr>
            <a:endParaRPr lang="en-US" sz="2000" b="1" dirty="0"/>
          </a:p>
          <a:p>
            <a:pPr marL="285750" indent="-285750">
              <a:buFont typeface="Wingdings" panose="05000000000000000000" charset="0"/>
              <a:buChar char="ü"/>
            </a:pPr>
            <a:r>
              <a:rPr lang="en-US" sz="2000" b="1" dirty="0" smtClean="0"/>
              <a:t>Engaging Study Time</a:t>
            </a:r>
          </a:p>
          <a:p>
            <a:pPr marL="285750" indent="-285750">
              <a:buFont typeface="Wingdings" panose="05000000000000000000" charset="0"/>
              <a:buChar char="ü"/>
            </a:pPr>
            <a:endParaRPr lang="en-US" sz="2000" b="1" dirty="0"/>
          </a:p>
          <a:p>
            <a:pPr marL="285750" indent="-285750">
              <a:buFont typeface="Wingdings" panose="05000000000000000000" charset="0"/>
              <a:buChar char="ü"/>
            </a:pPr>
            <a:r>
              <a:rPr lang="en-US" sz="2000" b="1" dirty="0" smtClean="0"/>
              <a:t>Precise and Clear Pathway </a:t>
            </a:r>
            <a:r>
              <a:rPr lang="en-US" sz="2000" b="1" dirty="0"/>
              <a:t>T</a:t>
            </a:r>
            <a:r>
              <a:rPr lang="en-US" sz="2000" b="1" dirty="0" smtClean="0"/>
              <a:t>hrough Courses</a:t>
            </a:r>
            <a:endParaRPr lang="en-US" sz="2000" b="1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59080"/>
            <a:ext cx="8001000" cy="1143000"/>
          </a:xfrm>
        </p:spPr>
        <p:txBody>
          <a:bodyPr/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Conclusion :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312420" y="1940560"/>
            <a:ext cx="8340725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/>
              <a:t>This project aims to create a personalized, adaptive, and collaborative learning platform that addresses the gaps in existing e-learning systems, ensuring an engaging and supportive learning experience for all users.</a:t>
            </a:r>
          </a:p>
          <a:p>
            <a:endParaRPr lang="en-US" sz="28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1"/>
          <p:cNvSpPr txBox="1"/>
          <p:nvPr/>
        </p:nvSpPr>
        <p:spPr>
          <a:xfrm>
            <a:off x="2246312" y="3044825"/>
            <a:ext cx="46515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0001"/>
              </a:buClr>
              <a:buSzPts val="4400"/>
              <a:buFont typeface="Times New Roman" panose="02020603050405020304"/>
              <a:buNone/>
            </a:pPr>
            <a:r>
              <a:rPr lang="en-US" sz="4400" b="1" i="0" u="none" dirty="0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THANK YOU</a:t>
            </a:r>
            <a:r>
              <a:rPr lang="en-US" sz="4400" b="1" dirty="0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!</a:t>
            </a:r>
            <a:endParaRPr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/>
          <p:nvPr/>
        </p:nvSpPr>
        <p:spPr>
          <a:xfrm>
            <a:off x="6934200" y="63817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+mj-lt"/>
                <a:ea typeface="Arial" panose="020B0604020202020204"/>
                <a:cs typeface="Arial" panose="020B0604020202020204"/>
                <a:sym typeface="Arial" panose="020B0604020202020204"/>
              </a:rPr>
              <a:t>2</a:t>
            </a:fld>
            <a:endParaRPr>
              <a:latin typeface="+mj-lt"/>
            </a:endParaRPr>
          </a:p>
        </p:txBody>
      </p:sp>
      <p:sp>
        <p:nvSpPr>
          <p:cNvPr id="88" name="Google Shape;88;p15"/>
          <p:cNvSpPr txBox="1">
            <a:spLocks noGrp="1"/>
          </p:cNvSpPr>
          <p:nvPr>
            <p:ph type="title"/>
          </p:nvPr>
        </p:nvSpPr>
        <p:spPr>
          <a:xfrm>
            <a:off x="539750" y="0"/>
            <a:ext cx="746125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rial" panose="020B0604020202020204"/>
              <a:buNone/>
            </a:pPr>
            <a:r>
              <a:rPr lang="en-US" altLang="en-IN" dirty="0">
                <a:solidFill>
                  <a:srgbClr val="C00000"/>
                </a:solidFill>
                <a:latin typeface="+mj-lt"/>
              </a:rPr>
              <a:t>PROBLEM STATEMENT</a:t>
            </a:r>
          </a:p>
        </p:txBody>
      </p:sp>
      <p:sp>
        <p:nvSpPr>
          <p:cNvPr id="89" name="Google Shape;89;p15"/>
          <p:cNvSpPr txBox="1">
            <a:spLocks noGrp="1"/>
          </p:cNvSpPr>
          <p:nvPr>
            <p:ph type="body" idx="1"/>
          </p:nvPr>
        </p:nvSpPr>
        <p:spPr>
          <a:xfrm>
            <a:off x="373380" y="1499552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560"/>
              </a:spcBef>
              <a:buSzPts val="2800"/>
              <a:buNone/>
            </a:pPr>
            <a:r>
              <a:rPr lang="en-US" altLang="en-US" dirty="0">
                <a:latin typeface="+mj-lt"/>
              </a:rPr>
              <a:t>Students face difficulties navigating vast educational content without personalized guidance or collaborative tools. Existing platforms, like </a:t>
            </a:r>
            <a:r>
              <a:rPr lang="en-US" altLang="en-US" dirty="0" err="1">
                <a:latin typeface="+mj-lt"/>
              </a:rPr>
              <a:t>Duolingo</a:t>
            </a:r>
            <a:r>
              <a:rPr lang="en-US" altLang="en-US" dirty="0">
                <a:latin typeface="+mj-lt"/>
              </a:rPr>
              <a:t>, focus on individual progress but lack features that adapt to each learner's needs or encourage peer </a:t>
            </a:r>
            <a:r>
              <a:rPr lang="en-US" altLang="en-US" dirty="0" smtClean="0">
                <a:latin typeface="+mj-lt"/>
              </a:rPr>
              <a:t>interaction.</a:t>
            </a:r>
            <a:endParaRPr lang="en-IN" altLang="en-US" dirty="0">
              <a:latin typeface="+mj-lt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dirty="0" smtClean="0"/>
              <a:t>TECHNOLOGIES :</a:t>
            </a:r>
            <a:endParaRPr lang="en-IN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689610" y="1872180"/>
            <a:ext cx="8378190" cy="14458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IN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9965" y="2694704"/>
            <a:ext cx="2466975" cy="18478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58" y="1143000"/>
            <a:ext cx="2143125" cy="21431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670" y="1242577"/>
            <a:ext cx="3381375" cy="13525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090" y="4139615"/>
            <a:ext cx="2143125" cy="21431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8705" y="4873040"/>
            <a:ext cx="3248025" cy="14097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MAIN OBJECTIVES</a:t>
            </a:r>
            <a:r>
              <a:rPr lang="en-IN" altLang="en-US"/>
              <a:t> :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275590" y="1455420"/>
            <a:ext cx="8563610" cy="38677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457200" lvl="1" algn="ctr">
              <a:lnSpc>
                <a:spcPct val="200000"/>
              </a:lnSpc>
            </a:pPr>
            <a:r>
              <a:rPr lang="en-US" altLang="en-US" sz="3600" dirty="0"/>
              <a:t>To build a web application that provides personalized learning paths and fosters collaborative </a:t>
            </a:r>
            <a:r>
              <a:rPr lang="en-US" altLang="en-US" sz="3600" dirty="0" err="1" smtClean="0"/>
              <a:t>learning,Dynamic</a:t>
            </a:r>
            <a:r>
              <a:rPr lang="en-US" altLang="en-US" sz="3600" dirty="0" smtClean="0"/>
              <a:t> databases</a:t>
            </a:r>
            <a:endParaRPr lang="en-IN" altLang="en-US" sz="20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CREDENTIAL PAGE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472" y="1417638"/>
            <a:ext cx="3998127" cy="45259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9" y="1417638"/>
            <a:ext cx="4038601" cy="45259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21472" y="6071937"/>
            <a:ext cx="39981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/>
              <a:t>REGISTRATION PAGE</a:t>
            </a:r>
            <a:endParaRPr lang="en-IN" dirty="0"/>
          </a:p>
        </p:txBody>
      </p:sp>
      <p:sp>
        <p:nvSpPr>
          <p:cNvPr id="11" name="TextBox 10"/>
          <p:cNvSpPr txBox="1"/>
          <p:nvPr/>
        </p:nvSpPr>
        <p:spPr>
          <a:xfrm>
            <a:off x="4571999" y="6071937"/>
            <a:ext cx="40386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/>
              <a:t>LOGIN PAGE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48971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HOME PAGE</a:t>
            </a:r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9410"/>
            <a:ext cx="9144000" cy="4941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140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COURSE PAGE</a:t>
            </a:r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2058"/>
            <a:ext cx="9144000" cy="4940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909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DATABASE</a:t>
            </a:r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04405"/>
            <a:ext cx="5863389" cy="22125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8" y="3609474"/>
            <a:ext cx="5710989" cy="285505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991726" y="2156798"/>
            <a:ext cx="2342148" cy="30777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COURSE DATABASE</a:t>
            </a:r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489032" y="4307305"/>
            <a:ext cx="2149642" cy="52322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USER </a:t>
            </a:r>
            <a:r>
              <a: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DATABASE</a:t>
            </a:r>
          </a:p>
          <a:p>
            <a:pPr algn="ctr"/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58329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NLP</a:t>
            </a:r>
            <a:r>
              <a:rPr lang="en-US" dirty="0" smtClean="0"/>
              <a:t> </a:t>
            </a:r>
            <a:r>
              <a:rPr lang="en-US" dirty="0"/>
              <a:t>Libraries</a:t>
            </a:r>
            <a:r>
              <a:rPr lang="en-IN" altLang="en-US" dirty="0"/>
              <a:t> :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546100" y="1798955"/>
            <a:ext cx="839533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err="1" smtClean="0"/>
              <a:t>Scikit</a:t>
            </a:r>
            <a:r>
              <a:rPr lang="en-IN" sz="2800" b="1" dirty="0" smtClean="0"/>
              <a:t>-learn: </a:t>
            </a:r>
          </a:p>
          <a:p>
            <a:endParaRPr lang="en-IN" sz="2800" b="1" dirty="0" smtClean="0"/>
          </a:p>
          <a:p>
            <a:r>
              <a:rPr lang="en-IN" sz="2800" b="1" dirty="0"/>
              <a:t>	</a:t>
            </a:r>
            <a:r>
              <a:rPr lang="en-US" sz="2800" dirty="0" err="1" smtClean="0"/>
              <a:t>Scikit</a:t>
            </a:r>
            <a:r>
              <a:rPr lang="en-US" sz="2800" dirty="0" smtClean="0"/>
              <a:t>-learn </a:t>
            </a:r>
            <a:r>
              <a:rPr lang="en-US" sz="2800" dirty="0"/>
              <a:t>is a powerful and widely-used machine learning library in Python that provides tools for data mining and data analysis</a:t>
            </a:r>
            <a:r>
              <a:rPr lang="en-US" sz="2800" dirty="0" smtClean="0"/>
              <a:t>.</a:t>
            </a:r>
          </a:p>
          <a:p>
            <a:endParaRPr lang="en-US" sz="2800" b="1" dirty="0"/>
          </a:p>
          <a:p>
            <a:r>
              <a:rPr lang="en-IN" sz="2800" b="1" dirty="0"/>
              <a:t>NLP Components </a:t>
            </a:r>
            <a:r>
              <a:rPr lang="en-IN" sz="2800" b="1" dirty="0" smtClean="0"/>
              <a:t>Used</a:t>
            </a:r>
            <a:r>
              <a:rPr lang="en-IN" sz="2800" b="1" dirty="0"/>
              <a:t>:</a:t>
            </a:r>
            <a:r>
              <a:rPr lang="en-IN" sz="2800" dirty="0" smtClean="0"/>
              <a:t> </a:t>
            </a:r>
          </a:p>
          <a:p>
            <a:endParaRPr lang="en-IN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 err="1" smtClean="0"/>
              <a:t>TfidfVectorizer</a:t>
            </a:r>
            <a:endParaRPr lang="en-IN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 smtClean="0"/>
              <a:t> </a:t>
            </a:r>
            <a:r>
              <a:rPr lang="en-IN" sz="2800" dirty="0" err="1" smtClean="0"/>
              <a:t>cosine_similarity</a:t>
            </a:r>
            <a:endParaRPr lang="en-IN" sz="28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college template">
  <a:themeElements>
    <a:clrScheme name="college templ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llege template">
  <a:themeElements>
    <a:clrScheme name="college templ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535</TotalTime>
  <Words>216</Words>
  <Application>Microsoft Office PowerPoint</Application>
  <PresentationFormat>On-screen Show (4:3)</PresentationFormat>
  <Paragraphs>56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Book Antiqua</vt:lpstr>
      <vt:lpstr>Times New Roman</vt:lpstr>
      <vt:lpstr>Arial</vt:lpstr>
      <vt:lpstr>Wingdings</vt:lpstr>
      <vt:lpstr>1_college template</vt:lpstr>
      <vt:lpstr>college template</vt:lpstr>
      <vt:lpstr>Course Recommendation  -STUDY BOT</vt:lpstr>
      <vt:lpstr>PROBLEM STATEMENT</vt:lpstr>
      <vt:lpstr>TECHNOLOGIES :</vt:lpstr>
      <vt:lpstr>MAIN OBJECTIVES :</vt:lpstr>
      <vt:lpstr>CREDENTIAL PAGE</vt:lpstr>
      <vt:lpstr>HOME PAGE</vt:lpstr>
      <vt:lpstr>COURSE PAGE</vt:lpstr>
      <vt:lpstr>DATABASE</vt:lpstr>
      <vt:lpstr>NLP Libraries :</vt:lpstr>
      <vt:lpstr>Scalability &amp; Feasibility :</vt:lpstr>
      <vt:lpstr>Advantages:</vt:lpstr>
      <vt:lpstr> Conclusion :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PROACTIVE ANIMAL HEALTH ANALYSIS</dc:title>
  <dc:creator>Avudaiappan S</dc:creator>
  <cp:lastModifiedBy>Microsoft account</cp:lastModifiedBy>
  <cp:revision>41</cp:revision>
  <dcterms:created xsi:type="dcterms:W3CDTF">2024-09-16T09:41:00Z</dcterms:created>
  <dcterms:modified xsi:type="dcterms:W3CDTF">2024-10-28T10:37:31Z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DD144164E64143BDBDE6474F4703CBC6_12</vt:lpwstr>
  </property>
  <property fmtid="{D5CDD505-2E9C-101B-9397-08002B2CF9AE}" pid="3" name="KSOProductBuildVer">
    <vt:lpwstr>1033-12.2.0.13472</vt:lpwstr>
  </property>
</Properties>
</file>